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1cdeaf772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1cdeaf772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cdeaf772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1cdeaf772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cdeaf772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cdeaf772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1cdeaf772b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1cdeaf772b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cdeaf772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cdeaf772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cdeaf772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1cdeaf772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cdeaf772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cdeaf772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cdeaf772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cdeaf772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cdeaf772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1cdeaf772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cdeaf772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cdeaf772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1cdeaf77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1cdeaf77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d27dfd9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d27dfd9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cdeaf772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cdeaf772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cdeaf772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cdeaf772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cdeaf772b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1cdeaf772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1cdeaf772b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1cdeaf772b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cdeaf772b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cdeaf772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cdeaf772b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1cdeaf772b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1cdeaf772b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1cdeaf772b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cdeaf772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cdeaf772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1cdeaf772b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1cdeaf772b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cdeaf77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cdeaf77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cdeaf772b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1cdeaf772b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cdeaf772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cdeaf772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1cdeaf772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1cdeaf772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1cdeaf772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1cdeaf772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cdeaf772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1cdeaf772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cdeaf772b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cdeaf772b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cdeaf772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cdeaf772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1cdeaf772b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1cdeaf772b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cdeaf772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cdeaf772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cdeaf772b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1cdeaf772b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cdeaf772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cdeaf772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cdeaf772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cdeaf772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cdeaf772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cdeaf772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1cdeaf772b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1cdeaf772b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1cdeaf772b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1cdeaf772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cdeaf772b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1cdeaf772b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cdeaf772b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1cdeaf772b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cdeaf772b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1cdeaf772b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1cdeaf772b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1cdeaf772b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cdeaf772b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cdeaf772b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1cdeaf772b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1cdeaf772b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cdeaf77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cdeaf77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cdeaf772b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1cdeaf772b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cdeaf772b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1cdeaf772b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1cdeaf772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1cdeaf772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cdeaf77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1cdeaf77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cdeaf772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cdeaf772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cdeaf772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cdeaf772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T-test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850" y="3268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25" y="17723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25" y="26521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600" y="3320500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850" y="4043250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938" y="36843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613" y="104962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925" y="20771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625" y="310472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100" y="135442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50" y="89722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50" y="22295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675" y="2880775"/>
            <a:ext cx="722750" cy="72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2"/>
          <p:cNvCxnSpPr/>
          <p:nvPr/>
        </p:nvCxnSpPr>
        <p:spPr>
          <a:xfrm>
            <a:off x="149900" y="2590950"/>
            <a:ext cx="6504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 txBox="1"/>
          <p:nvPr>
            <p:ph type="title"/>
          </p:nvPr>
        </p:nvSpPr>
        <p:spPr>
          <a:xfrm>
            <a:off x="4637775" y="1504475"/>
            <a:ext cx="19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Mean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995 grams</a:t>
            </a:r>
            <a:endParaRPr/>
          </a:p>
        </p:txBody>
      </p:sp>
      <p:cxnSp>
        <p:nvCxnSpPr>
          <p:cNvPr id="152" name="Google Shape;152;p22"/>
          <p:cNvCxnSpPr/>
          <p:nvPr/>
        </p:nvCxnSpPr>
        <p:spPr>
          <a:xfrm>
            <a:off x="205125" y="2077175"/>
            <a:ext cx="6504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2"/>
          <p:cNvCxnSpPr/>
          <p:nvPr/>
        </p:nvCxnSpPr>
        <p:spPr>
          <a:xfrm>
            <a:off x="6949600" y="2054775"/>
            <a:ext cx="0" cy="581400"/>
          </a:xfrm>
          <a:prstGeom prst="straightConnector1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2"/>
          <p:cNvSpPr txBox="1"/>
          <p:nvPr>
            <p:ph type="title"/>
          </p:nvPr>
        </p:nvSpPr>
        <p:spPr>
          <a:xfrm>
            <a:off x="7189475" y="2059125"/>
            <a:ext cx="19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20"/>
              <a:t>Use t-test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20"/>
              <a:t>To see if the difference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420"/>
              <a:t>Is significant from the claim</a:t>
            </a:r>
            <a:endParaRPr sz="14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32971" r="36571" t="0"/>
          <a:stretch/>
        </p:blipFill>
        <p:spPr>
          <a:xfrm>
            <a:off x="196301" y="740788"/>
            <a:ext cx="25913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b="8163" l="0" r="0" t="7505"/>
          <a:stretch/>
        </p:blipFill>
        <p:spPr>
          <a:xfrm>
            <a:off x="3018625" y="1295675"/>
            <a:ext cx="6051524" cy="31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818800" y="28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Significance difference of two pain relief</a:t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00" y="860650"/>
            <a:ext cx="5734001" cy="387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0" l="68877" r="2171" t="0"/>
          <a:stretch/>
        </p:blipFill>
        <p:spPr>
          <a:xfrm>
            <a:off x="377725" y="839350"/>
            <a:ext cx="2463351" cy="38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1954275" y="1266350"/>
            <a:ext cx="569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One sample measured at different time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001" y="1124925"/>
            <a:ext cx="5842526" cy="37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type="title"/>
          </p:nvPr>
        </p:nvSpPr>
        <p:spPr>
          <a:xfrm>
            <a:off x="818800" y="287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effective is a diet?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8500" y="661263"/>
            <a:ext cx="622700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45" y="0"/>
            <a:ext cx="838231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550" y="299750"/>
            <a:ext cx="630691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1100300" y="4483325"/>
            <a:ext cx="753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After measuring for different people, we check the difference for different </a:t>
            </a:r>
            <a:r>
              <a:rPr lang="en-GB" sz="1800">
                <a:solidFill>
                  <a:schemeClr val="dk2"/>
                </a:solidFill>
              </a:rPr>
              <a:t>independent</a:t>
            </a:r>
            <a:r>
              <a:rPr lang="en-GB" sz="1800">
                <a:solidFill>
                  <a:schemeClr val="dk2"/>
                </a:solidFill>
              </a:rPr>
              <a:t> people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450" y="886823"/>
            <a:ext cx="6691426" cy="360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0"/>
          <p:cNvSpPr txBox="1"/>
          <p:nvPr/>
        </p:nvSpPr>
        <p:spPr>
          <a:xfrm>
            <a:off x="1363050" y="377725"/>
            <a:ext cx="753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Note: we can see a paired one as a one sample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280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calculating the difference and calculating the mean we check if it deviate from a reference mean value, </a:t>
            </a:r>
            <a:r>
              <a:rPr lang="en-GB"/>
              <a:t>exactly</a:t>
            </a:r>
            <a:r>
              <a:rPr lang="en-GB"/>
              <a:t> like the one sample t-test</a:t>
            </a:r>
            <a:endParaRPr/>
          </a:p>
        </p:txBody>
      </p:sp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38" y="1573300"/>
            <a:ext cx="6964525" cy="32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/>
          <p:nvPr/>
        </p:nvSpPr>
        <p:spPr>
          <a:xfrm>
            <a:off x="4014975" y="1998400"/>
            <a:ext cx="1560117" cy="535775"/>
          </a:xfrm>
          <a:custGeom>
            <a:rect b="b" l="l" r="r" t="t"/>
            <a:pathLst>
              <a:path extrusionOk="0" h="21431" w="98570">
                <a:moveTo>
                  <a:pt x="0" y="16188"/>
                </a:moveTo>
                <a:cubicBezTo>
                  <a:pt x="9088" y="13508"/>
                  <a:pt x="38100" y="-765"/>
                  <a:pt x="54528" y="109"/>
                </a:cubicBezTo>
                <a:cubicBezTo>
                  <a:pt x="70956" y="983"/>
                  <a:pt x="91230" y="17877"/>
                  <a:pt x="98570" y="214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8" name="Google Shape;208;p31"/>
          <p:cNvSpPr/>
          <p:nvPr/>
        </p:nvSpPr>
        <p:spPr>
          <a:xfrm>
            <a:off x="3556800" y="3687650"/>
            <a:ext cx="1895923" cy="789650"/>
          </a:xfrm>
          <a:custGeom>
            <a:rect b="b" l="l" r="r" t="t"/>
            <a:pathLst>
              <a:path extrusionOk="0" h="31586" w="104863">
                <a:moveTo>
                  <a:pt x="0" y="17827"/>
                </a:moveTo>
                <a:cubicBezTo>
                  <a:pt x="10661" y="20041"/>
                  <a:pt x="46489" y="34081"/>
                  <a:pt x="63966" y="31110"/>
                </a:cubicBezTo>
                <a:cubicBezTo>
                  <a:pt x="81443" y="28139"/>
                  <a:pt x="98047" y="5185"/>
                  <a:pt x="10486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09" name="Google Shape;209;p31"/>
          <p:cNvCxnSpPr/>
          <p:nvPr/>
        </p:nvCxnSpPr>
        <p:spPr>
          <a:xfrm flipH="1" rot="10800000">
            <a:off x="3990850" y="3128450"/>
            <a:ext cx="1505700" cy="24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What a t-test is and when to use it?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What types of t-test there 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What</a:t>
            </a:r>
            <a:r>
              <a:rPr lang="en-GB"/>
              <a:t> the hypothesis and the assumptions 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a t-test is calculated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How to </a:t>
            </a:r>
            <a:r>
              <a:rPr lang="en-GB"/>
              <a:t>interpret</a:t>
            </a:r>
            <a:r>
              <a:rPr lang="en-GB"/>
              <a:t> the result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205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</a:t>
            </a:r>
            <a:r>
              <a:rPr b="1" lang="en-GB"/>
              <a:t>assumptions</a:t>
            </a:r>
            <a:r>
              <a:rPr lang="en-GB"/>
              <a:t> for a t-test?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are the </a:t>
            </a:r>
            <a:r>
              <a:rPr b="1" lang="en-GB"/>
              <a:t>assumptions</a:t>
            </a:r>
            <a:r>
              <a:rPr lang="en-GB"/>
              <a:t> for a t-test?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725"/>
            <a:ext cx="815758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need samples:</a:t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725"/>
            <a:ext cx="8157582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/>
          <p:nvPr/>
        </p:nvSpPr>
        <p:spPr>
          <a:xfrm>
            <a:off x="735450" y="4678100"/>
            <a:ext cx="189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One </a:t>
            </a:r>
            <a:r>
              <a:rPr lang="en-GB" sz="1200">
                <a:solidFill>
                  <a:schemeClr val="dk2"/>
                </a:solidFill>
              </a:rPr>
              <a:t>independent</a:t>
            </a:r>
            <a:r>
              <a:rPr lang="en-GB" sz="1200">
                <a:solidFill>
                  <a:schemeClr val="dk2"/>
                </a:solidFill>
              </a:rPr>
              <a:t> sample and a </a:t>
            </a:r>
            <a:r>
              <a:rPr lang="en-GB" sz="1200">
                <a:solidFill>
                  <a:schemeClr val="dk2"/>
                </a:solidFill>
              </a:rPr>
              <a:t>reference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8" name="Google Shape;228;p34"/>
          <p:cNvSpPr txBox="1"/>
          <p:nvPr/>
        </p:nvSpPr>
        <p:spPr>
          <a:xfrm>
            <a:off x="3395725" y="4589400"/>
            <a:ext cx="21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two</a:t>
            </a:r>
            <a:r>
              <a:rPr lang="en-GB" sz="1200">
                <a:solidFill>
                  <a:schemeClr val="dk2"/>
                </a:solidFill>
              </a:rPr>
              <a:t> independent samples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29" name="Google Shape;229;p34"/>
          <p:cNvSpPr txBox="1"/>
          <p:nvPr>
            <p:ph type="title"/>
          </p:nvPr>
        </p:nvSpPr>
        <p:spPr>
          <a:xfrm>
            <a:off x="0" y="4515900"/>
            <a:ext cx="11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120"/>
              <a:t>requirements:</a:t>
            </a:r>
            <a:endParaRPr sz="1120"/>
          </a:p>
        </p:txBody>
      </p:sp>
      <p:sp>
        <p:nvSpPr>
          <p:cNvPr id="230" name="Google Shape;230;p34"/>
          <p:cNvSpPr txBox="1"/>
          <p:nvPr/>
        </p:nvSpPr>
        <p:spPr>
          <a:xfrm>
            <a:off x="6354875" y="4770500"/>
            <a:ext cx="21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 paired </a:t>
            </a:r>
            <a:r>
              <a:rPr lang="en-GB" sz="1200">
                <a:solidFill>
                  <a:schemeClr val="dk2"/>
                </a:solidFill>
              </a:rPr>
              <a:t>samples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need metric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425" y="1017725"/>
            <a:ext cx="6539199" cy="363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Educational level is not a metric!</a:t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25" y="1017725"/>
            <a:ext cx="68777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a t-test the data should me normal</a:t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675" y="2062325"/>
            <a:ext cx="4210050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the two independent sample test</a:t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variance of the two groups should be independent</a:t>
            </a:r>
            <a:endParaRPr/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3">
            <a:alphaModFix/>
          </a:blip>
          <a:srcRect b="4846" l="0" r="0" t="1774"/>
          <a:stretch/>
        </p:blipFill>
        <p:spPr>
          <a:xfrm>
            <a:off x="6335025" y="1704975"/>
            <a:ext cx="2394000" cy="279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Hypotheses of the t-test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the one sample t-test</a:t>
            </a:r>
            <a:endParaRPr/>
          </a:p>
        </p:txBody>
      </p:sp>
      <p:pic>
        <p:nvPicPr>
          <p:cNvPr id="266" name="Google Shape;2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25" y="1085725"/>
            <a:ext cx="79887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the independent </a:t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25" y="1109850"/>
            <a:ext cx="79887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What is a t-test</a:t>
            </a:r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38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Statistical test procedure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375" y="1518825"/>
            <a:ext cx="3456201" cy="288332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5712300" y="151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Difference between the means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the paired t-test</a:t>
            </a:r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75" y="1073675"/>
            <a:ext cx="798875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>
            <p:ph type="title"/>
          </p:nvPr>
        </p:nvSpPr>
        <p:spPr>
          <a:xfrm>
            <a:off x="31170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do we need a t-test?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Hypothesis:</a:t>
            </a:r>
            <a:endParaRPr/>
          </a:p>
        </p:txBody>
      </p:sp>
      <p:sp>
        <p:nvSpPr>
          <p:cNvPr id="289" name="Google Shape;289;p44"/>
          <p:cNvSpPr txBox="1"/>
          <p:nvPr>
            <p:ph idx="1" type="body"/>
          </p:nvPr>
        </p:nvSpPr>
        <p:spPr>
          <a:xfrm>
            <a:off x="311700" y="940450"/>
            <a:ext cx="3136500" cy="3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There is a </a:t>
            </a:r>
            <a:r>
              <a:rPr lang="en-GB"/>
              <a:t>difference</a:t>
            </a:r>
            <a:r>
              <a:rPr lang="en-GB"/>
              <a:t> in the length of study for a Bachelor’s degree between men and women in Germany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 rotWithShape="1">
          <a:blip r:embed="rId3">
            <a:alphaModFix/>
          </a:blip>
          <a:srcRect b="2522" l="0" r="0" t="3360"/>
          <a:stretch/>
        </p:blipFill>
        <p:spPr>
          <a:xfrm>
            <a:off x="5706750" y="1603600"/>
            <a:ext cx="2406600" cy="27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>
            <p:ph type="title"/>
          </p:nvPr>
        </p:nvSpPr>
        <p:spPr>
          <a:xfrm>
            <a:off x="311700" y="2896400"/>
            <a:ext cx="38358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Population: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4"/>
          <p:cNvSpPr txBox="1"/>
          <p:nvPr/>
        </p:nvSpPr>
        <p:spPr>
          <a:xfrm>
            <a:off x="384000" y="3469100"/>
            <a:ext cx="299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All university graduates in Germany</a:t>
            </a:r>
            <a:endParaRPr sz="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/>
          <p:nvPr>
            <p:ph type="title"/>
          </p:nvPr>
        </p:nvSpPr>
        <p:spPr>
          <a:xfrm>
            <a:off x="311700" y="445025"/>
            <a:ext cx="8369400" cy="10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Draw a sample from the population, because we can’t test the whole population</a:t>
            </a:r>
            <a:endParaRPr/>
          </a:p>
        </p:txBody>
      </p:sp>
      <p:pic>
        <p:nvPicPr>
          <p:cNvPr id="298" name="Google Shape;2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750" y="1762800"/>
            <a:ext cx="5772750" cy="32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320"/>
              <a:t>Even if there is no difference, still we would see a difference</a:t>
            </a:r>
            <a:endParaRPr sz="2320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600" y="1085725"/>
            <a:ext cx="653280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/>
          <p:nvPr>
            <p:ph type="title"/>
          </p:nvPr>
        </p:nvSpPr>
        <p:spPr>
          <a:xfrm>
            <a:off x="203175" y="2072725"/>
            <a:ext cx="8465700" cy="12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what we want to know is in what difference we would say the difference is </a:t>
            </a:r>
            <a:r>
              <a:rPr lang="en-GB"/>
              <a:t>significant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8"/>
          <p:cNvSpPr txBox="1"/>
          <p:nvPr>
            <p:ph type="title"/>
          </p:nvPr>
        </p:nvSpPr>
        <p:spPr>
          <a:xfrm>
            <a:off x="1906500" y="2132975"/>
            <a:ext cx="533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this is what a t-test would do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371975" y="187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a t-test calculated?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625" y="1675925"/>
            <a:ext cx="5930675" cy="27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T-test for one sample t-test</a:t>
            </a:r>
            <a:endParaRPr/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00" y="1617150"/>
            <a:ext cx="5429976" cy="2481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51"/>
          <p:cNvCxnSpPr/>
          <p:nvPr/>
        </p:nvCxnSpPr>
        <p:spPr>
          <a:xfrm rot="10800000">
            <a:off x="2403675" y="2039500"/>
            <a:ext cx="384000" cy="2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51"/>
          <p:cNvSpPr txBox="1"/>
          <p:nvPr/>
        </p:nvSpPr>
        <p:spPr>
          <a:xfrm>
            <a:off x="1391325" y="1650675"/>
            <a:ext cx="28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Sample mean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33" name="Google Shape;333;p51"/>
          <p:cNvCxnSpPr/>
          <p:nvPr/>
        </p:nvCxnSpPr>
        <p:spPr>
          <a:xfrm flipH="1" rot="10800000">
            <a:off x="3520750" y="1700525"/>
            <a:ext cx="344100" cy="46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51"/>
          <p:cNvSpPr txBox="1"/>
          <p:nvPr/>
        </p:nvSpPr>
        <p:spPr>
          <a:xfrm>
            <a:off x="3435975" y="1451200"/>
            <a:ext cx="2872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2"/>
                </a:solidFill>
              </a:rPr>
              <a:t>Reference mean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335" name="Google Shape;335;p51"/>
          <p:cNvCxnSpPr/>
          <p:nvPr/>
        </p:nvCxnSpPr>
        <p:spPr>
          <a:xfrm flipH="1">
            <a:off x="1580900" y="2837550"/>
            <a:ext cx="1545900" cy="32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1"/>
          <p:cNvSpPr txBox="1"/>
          <p:nvPr/>
        </p:nvSpPr>
        <p:spPr>
          <a:xfrm>
            <a:off x="987400" y="2777725"/>
            <a:ext cx="1017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Std of the sample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37" name="Google Shape;337;p51"/>
          <p:cNvCxnSpPr/>
          <p:nvPr/>
        </p:nvCxnSpPr>
        <p:spPr>
          <a:xfrm>
            <a:off x="3421025" y="3371150"/>
            <a:ext cx="623400" cy="63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51"/>
          <p:cNvSpPr txBox="1"/>
          <p:nvPr/>
        </p:nvSpPr>
        <p:spPr>
          <a:xfrm>
            <a:off x="3735200" y="4164075"/>
            <a:ext cx="28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# of the samples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Suppose there was two groups of patents, with different drugs.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Now we want to know if there is difference in blood pressure between these two groups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T-test for </a:t>
            </a:r>
            <a:r>
              <a:rPr lang="en-GB"/>
              <a:t>independent</a:t>
            </a:r>
            <a:r>
              <a:rPr lang="en-GB"/>
              <a:t> t-test</a:t>
            </a:r>
            <a:endParaRPr/>
          </a:p>
        </p:txBody>
      </p:sp>
      <p:pic>
        <p:nvPicPr>
          <p:cNvPr id="344" name="Google Shape;3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5" y="1017725"/>
            <a:ext cx="7323399" cy="3224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/>
          <p:nvPr/>
        </p:nvSpPr>
        <p:spPr>
          <a:xfrm>
            <a:off x="379100" y="4329400"/>
            <a:ext cx="8352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Dependant on equal or </a:t>
            </a:r>
            <a:r>
              <a:rPr lang="en-GB" sz="1800">
                <a:solidFill>
                  <a:schemeClr val="dk2"/>
                </a:solidFill>
              </a:rPr>
              <a:t>unequal</a:t>
            </a:r>
            <a:r>
              <a:rPr lang="en-GB" sz="1800">
                <a:solidFill>
                  <a:schemeClr val="dk2"/>
                </a:solidFill>
              </a:rPr>
              <a:t> variance, there is two </a:t>
            </a:r>
            <a:r>
              <a:rPr lang="en-GB" sz="1800">
                <a:solidFill>
                  <a:schemeClr val="dk2"/>
                </a:solidFill>
              </a:rPr>
              <a:t>different</a:t>
            </a:r>
            <a:r>
              <a:rPr lang="en-GB" sz="1800">
                <a:solidFill>
                  <a:schemeClr val="dk2"/>
                </a:solidFill>
              </a:rPr>
              <a:t> standard error </a:t>
            </a:r>
            <a:r>
              <a:rPr lang="en-GB" sz="1800">
                <a:solidFill>
                  <a:schemeClr val="dk2"/>
                </a:solidFill>
              </a:rPr>
              <a:t>relations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T-test for paired dataset</a:t>
            </a:r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25" y="1137550"/>
            <a:ext cx="8678762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53"/>
          <p:cNvCxnSpPr/>
          <p:nvPr/>
        </p:nvCxnSpPr>
        <p:spPr>
          <a:xfrm rot="10800000">
            <a:off x="1225750" y="1890850"/>
            <a:ext cx="236100" cy="58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53"/>
          <p:cNvSpPr txBox="1"/>
          <p:nvPr/>
        </p:nvSpPr>
        <p:spPr>
          <a:xfrm>
            <a:off x="355925" y="142915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Mean of the differences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4" name="Google Shape;354;p53"/>
          <p:cNvSpPr txBox="1"/>
          <p:nvPr/>
        </p:nvSpPr>
        <p:spPr>
          <a:xfrm>
            <a:off x="355925" y="45449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Same as the one sample!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t-value?</a:t>
            </a:r>
            <a:endParaRPr/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50" y="-35275"/>
            <a:ext cx="3800600" cy="209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325" y="1931500"/>
            <a:ext cx="4385499" cy="19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 rotWithShape="1">
          <a:blip r:embed="rId5">
            <a:alphaModFix/>
          </a:blip>
          <a:srcRect b="0" l="0" r="0" t="9099"/>
          <a:stretch/>
        </p:blipFill>
        <p:spPr>
          <a:xfrm>
            <a:off x="814663" y="3118575"/>
            <a:ext cx="2556225" cy="143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54"/>
          <p:cNvCxnSpPr/>
          <p:nvPr/>
        </p:nvCxnSpPr>
        <p:spPr>
          <a:xfrm flipH="1">
            <a:off x="867625" y="4235500"/>
            <a:ext cx="7896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54"/>
          <p:cNvSpPr txBox="1"/>
          <p:nvPr/>
        </p:nvSpPr>
        <p:spPr>
          <a:xfrm>
            <a:off x="151125" y="4666900"/>
            <a:ext cx="449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Smaller t-value for </a:t>
            </a:r>
            <a:r>
              <a:rPr lang="en-GB" sz="1800">
                <a:solidFill>
                  <a:schemeClr val="dk2"/>
                </a:solidFill>
              </a:rPr>
              <a:t>dispersed</a:t>
            </a:r>
            <a:r>
              <a:rPr lang="en-GB" sz="1800">
                <a:solidFill>
                  <a:schemeClr val="dk2"/>
                </a:solidFill>
              </a:rPr>
              <a:t> samples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use it?</a:t>
            </a:r>
            <a:endParaRPr/>
          </a:p>
        </p:txBody>
      </p:sp>
      <p:pic>
        <p:nvPicPr>
          <p:cNvPr id="370" name="Google Shape;3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800" y="445019"/>
            <a:ext cx="3266150" cy="200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55"/>
          <p:cNvCxnSpPr/>
          <p:nvPr/>
        </p:nvCxnSpPr>
        <p:spPr>
          <a:xfrm flipH="1">
            <a:off x="1795775" y="2468900"/>
            <a:ext cx="1636200" cy="92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55"/>
          <p:cNvCxnSpPr/>
          <p:nvPr/>
        </p:nvCxnSpPr>
        <p:spPr>
          <a:xfrm>
            <a:off x="5581225" y="2615450"/>
            <a:ext cx="1139700" cy="78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3" name="Google Shape;37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50" y="2928575"/>
            <a:ext cx="2118275" cy="1979372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5"/>
          <p:cNvSpPr txBox="1"/>
          <p:nvPr>
            <p:ph type="title"/>
          </p:nvPr>
        </p:nvSpPr>
        <p:spPr>
          <a:xfrm>
            <a:off x="162875" y="235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Reject the null</a:t>
            </a:r>
            <a:endParaRPr/>
          </a:p>
        </p:txBody>
      </p:sp>
      <p:pic>
        <p:nvPicPr>
          <p:cNvPr id="375" name="Google Shape;37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375" y="3129800"/>
            <a:ext cx="2118274" cy="170382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5"/>
          <p:cNvSpPr txBox="1"/>
          <p:nvPr>
            <p:ph type="title"/>
          </p:nvPr>
        </p:nvSpPr>
        <p:spPr>
          <a:xfrm>
            <a:off x="5159200" y="2719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Don’t Reject the null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225" y="608400"/>
            <a:ext cx="79194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p-value?</a:t>
            </a:r>
            <a:endParaRPr/>
          </a:p>
        </p:txBody>
      </p:sp>
      <p:sp>
        <p:nvSpPr>
          <p:cNvPr id="387" name="Google Shape;38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likely it is that we draw a sample and it </a:t>
            </a:r>
            <a:r>
              <a:rPr lang="en-GB"/>
              <a:t>deviates</a:t>
            </a:r>
            <a:r>
              <a:rPr lang="en-GB"/>
              <a:t> the same </a:t>
            </a:r>
            <a:r>
              <a:rPr lang="en-GB"/>
              <a:t>amount</a:t>
            </a:r>
            <a:r>
              <a:rPr lang="en-GB"/>
              <a:t> or more than the sample we drew?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more the sample deviate from the null </a:t>
            </a:r>
            <a:r>
              <a:rPr lang="en-GB"/>
              <a:t>hypothesis</a:t>
            </a:r>
            <a:r>
              <a:rPr lang="en-GB"/>
              <a:t> the smaller the p-value becomes.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8"/>
          <p:cNvSpPr txBox="1"/>
          <p:nvPr>
            <p:ph type="title"/>
          </p:nvPr>
        </p:nvSpPr>
        <p:spPr>
          <a:xfrm>
            <a:off x="360550" y="469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Significant level, at what deviation we would reject the null </a:t>
            </a:r>
            <a:r>
              <a:rPr lang="en-GB" sz="1820"/>
              <a:t>hypothesis,</a:t>
            </a:r>
            <a:endParaRPr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 If</a:t>
            </a:r>
            <a:r>
              <a:rPr lang="en-GB" sz="1820"/>
              <a:t> the difference is more than 5% we would reject the null </a:t>
            </a:r>
            <a:r>
              <a:rPr lang="en-GB" sz="1820"/>
              <a:t>hypothesis</a:t>
            </a:r>
            <a:endParaRPr sz="1820"/>
          </a:p>
        </p:txBody>
      </p:sp>
      <p:pic>
        <p:nvPicPr>
          <p:cNvPr id="393" name="Google Shape;3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500" y="1252175"/>
            <a:ext cx="5795150" cy="34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p-value</a:t>
            </a:r>
            <a:endParaRPr/>
          </a:p>
        </p:txBody>
      </p:sp>
      <p:sp>
        <p:nvSpPr>
          <p:cNvPr id="399" name="Google Shape;39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the p-value to the chosen significance level (α, typically 0.05):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If p &lt;= α → reject the null hypothesis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If p &gt; α → fail to reject the null hypothesis (insufficient evidence for the difference)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p-value is calculate using the t-distribution,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It uses the calculated t-value and the df (degree of freedom),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60"/>
          <p:cNvSpPr txBox="1"/>
          <p:nvPr/>
        </p:nvSpPr>
        <p:spPr>
          <a:xfrm>
            <a:off x="187225" y="4504550"/>
            <a:ext cx="758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</a:rPr>
              <a:t>https://datatab.net/tutorial/t-distribution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df</a:t>
            </a:r>
            <a:endParaRPr b="1"/>
          </a:p>
        </p:txBody>
      </p:sp>
      <p:sp>
        <p:nvSpPr>
          <p:cNvPr id="411" name="Google Shape;41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For an independent samples t-test: df = n_1 + n_2 - 2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For a paired sample t-test: df = n -1     (n is the number of the pairs)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For one sample t-test: df = n - 1       (number of samples)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t-test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5086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df and t-value to calculate the area under the t-distribution (heavy tail)</a:t>
            </a:r>
            <a:endParaRPr/>
          </a:p>
        </p:txBody>
      </p:sp>
      <p:pic>
        <p:nvPicPr>
          <p:cNvPr id="417" name="Google Shape;41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896" y="1700821"/>
            <a:ext cx="4658625" cy="29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2"/>
          <p:cNvSpPr txBox="1"/>
          <p:nvPr>
            <p:ph type="title"/>
          </p:nvPr>
        </p:nvSpPr>
        <p:spPr>
          <a:xfrm>
            <a:off x="623400" y="210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For two -tailed:</a:t>
            </a:r>
            <a:endParaRPr sz="1820"/>
          </a:p>
        </p:txBody>
      </p:sp>
      <p:sp>
        <p:nvSpPr>
          <p:cNvPr id="419" name="Google Shape;419;p62"/>
          <p:cNvSpPr txBox="1"/>
          <p:nvPr>
            <p:ph type="title"/>
          </p:nvPr>
        </p:nvSpPr>
        <p:spPr>
          <a:xfrm>
            <a:off x="726950" y="2638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P = 2 * </a:t>
            </a:r>
            <a:r>
              <a:rPr b="1" lang="en-GB" sz="1820"/>
              <a:t>P</a:t>
            </a:r>
            <a:r>
              <a:rPr lang="en-GB" sz="1820"/>
              <a:t>(t &gt; |t_calculated|)</a:t>
            </a:r>
            <a:endParaRPr sz="1820"/>
          </a:p>
        </p:txBody>
      </p:sp>
      <p:sp>
        <p:nvSpPr>
          <p:cNvPr id="420" name="Google Shape;420;p62"/>
          <p:cNvSpPr txBox="1"/>
          <p:nvPr>
            <p:ph type="title"/>
          </p:nvPr>
        </p:nvSpPr>
        <p:spPr>
          <a:xfrm>
            <a:off x="726950" y="3613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-GB" sz="1820"/>
              <a:t>P = </a:t>
            </a:r>
            <a:r>
              <a:rPr b="1" lang="en-GB" sz="1820"/>
              <a:t>P</a:t>
            </a:r>
            <a:r>
              <a:rPr lang="en-GB" sz="1820"/>
              <a:t>(t &gt; |t_calculated|)</a:t>
            </a:r>
            <a:endParaRPr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t/>
            </a:r>
            <a:endParaRPr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-GB" sz="1820"/>
              <a:t>O</a:t>
            </a:r>
            <a:r>
              <a:rPr lang="en-GB" sz="1820"/>
              <a:t>r </a:t>
            </a:r>
            <a:endParaRPr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4395"/>
              <a:buFont typeface="Arial"/>
              <a:buNone/>
            </a:pPr>
            <a:r>
              <a:rPr lang="en-GB" sz="1820"/>
              <a:t>P = </a:t>
            </a:r>
            <a:r>
              <a:rPr b="1" lang="en-GB" sz="1820"/>
              <a:t>P</a:t>
            </a:r>
            <a:r>
              <a:rPr lang="en-GB" sz="1820"/>
              <a:t>(t &lt; |t_calculated|)</a:t>
            </a:r>
            <a:endParaRPr sz="1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54395"/>
              <a:buNone/>
            </a:pPr>
            <a:r>
              <a:rPr lang="en-GB" sz="1820"/>
              <a:t>Depending on the hypothesis direction</a:t>
            </a:r>
            <a:endParaRPr sz="1820"/>
          </a:p>
        </p:txBody>
      </p:sp>
      <p:sp>
        <p:nvSpPr>
          <p:cNvPr id="421" name="Google Shape;421;p62"/>
          <p:cNvSpPr txBox="1"/>
          <p:nvPr>
            <p:ph type="title"/>
          </p:nvPr>
        </p:nvSpPr>
        <p:spPr>
          <a:xfrm>
            <a:off x="623400" y="3175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1820"/>
              <a:t>For two -tailed:</a:t>
            </a:r>
            <a:endParaRPr sz="182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</a:t>
            </a:r>
            <a:r>
              <a:rPr lang="en-GB"/>
              <a:t>ne -tailed vs two-tailed</a:t>
            </a:r>
            <a:endParaRPr/>
          </a:p>
        </p:txBody>
      </p:sp>
      <p:sp>
        <p:nvSpPr>
          <p:cNvPr id="427" name="Google Shape;427;p63"/>
          <p:cNvSpPr txBox="1"/>
          <p:nvPr>
            <p:ph idx="1" type="body"/>
          </p:nvPr>
        </p:nvSpPr>
        <p:spPr>
          <a:xfrm>
            <a:off x="311700" y="1175700"/>
            <a:ext cx="8520600" cy="3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One-tailed: In a specific direction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Right-tailed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H_0 (Null): The new teaching </a:t>
            </a:r>
            <a:r>
              <a:rPr lang="en-GB"/>
              <a:t>method</a:t>
            </a:r>
            <a:r>
              <a:rPr lang="en-GB"/>
              <a:t> has no effect (or worst)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H_a (alternative): the new teaching method results in a higher scores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Left-tailed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H_0: The new drug has no effect (or is less effective)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H_a: the new drug lowers blood pressure more </a:t>
            </a:r>
            <a:r>
              <a:rPr lang="en-GB"/>
              <a:t>effectively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Two tailed: you care about the difference in either direction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Compare the mean value of the sample with a </a:t>
            </a:r>
            <a:r>
              <a:rPr lang="en-GB"/>
              <a:t>reference</a:t>
            </a:r>
            <a:r>
              <a:rPr lang="en-GB"/>
              <a:t> mean value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3665" l="0" r="0" t="8646"/>
          <a:stretch/>
        </p:blipFill>
        <p:spPr>
          <a:xfrm>
            <a:off x="2552125" y="1361150"/>
            <a:ext cx="6208274" cy="335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8650" y="1094425"/>
            <a:ext cx="2788000" cy="27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type="title"/>
          </p:nvPr>
        </p:nvSpPr>
        <p:spPr>
          <a:xfrm>
            <a:off x="2924550" y="3882425"/>
            <a:ext cx="253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Average: 1000 g</a:t>
            </a:r>
            <a:endParaRPr/>
          </a:p>
        </p:txBody>
      </p:sp>
      <p:sp>
        <p:nvSpPr>
          <p:cNvPr id="94" name="Google Shape;94;p19"/>
          <p:cNvSpPr txBox="1"/>
          <p:nvPr/>
        </p:nvSpPr>
        <p:spPr>
          <a:xfrm>
            <a:off x="230925" y="3751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Factory </a:t>
            </a:r>
            <a:r>
              <a:rPr lang="en-GB" sz="2800">
                <a:solidFill>
                  <a:schemeClr val="dk1"/>
                </a:solidFill>
              </a:rPr>
              <a:t>claim</a:t>
            </a:r>
            <a:r>
              <a:rPr lang="en-GB" sz="2800">
                <a:solidFill>
                  <a:schemeClr val="dk1"/>
                </a:solidFill>
              </a:rPr>
              <a:t>: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can test the claim</a:t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Take 30 of them and weight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25" y="35218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300" y="179768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300" y="267748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975" y="3345812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25" y="4068562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2313" y="370968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988" y="107493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300" y="210248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1000" y="313003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475" y="137973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425" y="92253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425" y="2254887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50" y="2906087"/>
            <a:ext cx="722750" cy="7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850" y="3268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925" y="17723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925" y="26521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600" y="3320500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850" y="4043250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938" y="36843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613" y="104962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925" y="20771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625" y="310472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100" y="135442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50" y="89722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050" y="2229575"/>
            <a:ext cx="722750" cy="7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7675" y="2880775"/>
            <a:ext cx="722750" cy="72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1"/>
          <p:cNvCxnSpPr/>
          <p:nvPr/>
        </p:nvCxnSpPr>
        <p:spPr>
          <a:xfrm>
            <a:off x="149900" y="2590950"/>
            <a:ext cx="6504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32" name="Google Shape;132;p21"/>
          <p:cNvSpPr txBox="1"/>
          <p:nvPr>
            <p:ph type="title"/>
          </p:nvPr>
        </p:nvSpPr>
        <p:spPr>
          <a:xfrm>
            <a:off x="4663950" y="1619975"/>
            <a:ext cx="192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Mean 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995 grams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